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7" r:id="rId1"/>
  </p:sldMasterIdLst>
  <p:sldIdLst>
    <p:sldId id="260" r:id="rId2"/>
    <p:sldId id="257" r:id="rId3"/>
    <p:sldId id="258" r:id="rId4"/>
    <p:sldId id="262" r:id="rId5"/>
    <p:sldId id="259" r:id="rId6"/>
    <p:sldId id="263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5AD87-A555-46E0-8BA1-4DBB69D9CA1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905C5-7210-4CD4-B5FA-E8930DF3DFD0}">
      <dgm:prSet phldrT="[Text]" custT="1"/>
      <dgm:spPr/>
      <dgm:t>
        <a:bodyPr/>
        <a:lstStyle/>
        <a:p>
          <a:pPr>
            <a:buNone/>
          </a:pPr>
          <a:endParaRPr lang="en-US" sz="2200" dirty="0"/>
        </a:p>
      </dgm:t>
    </dgm:pt>
    <dgm:pt modelId="{EFE99159-7B62-4045-A1AA-DAEA0BFEBE4D}" type="parTrans" cxnId="{E97377D5-699F-4FE1-9BCF-2B757225B355}">
      <dgm:prSet/>
      <dgm:spPr/>
      <dgm:t>
        <a:bodyPr/>
        <a:lstStyle/>
        <a:p>
          <a:endParaRPr lang="en-US"/>
        </a:p>
      </dgm:t>
    </dgm:pt>
    <dgm:pt modelId="{B6D1DF18-9745-4C9D-BD67-CB3E7DECABE7}" type="sibTrans" cxnId="{E97377D5-699F-4FE1-9BCF-2B757225B355}">
      <dgm:prSet/>
      <dgm:spPr/>
      <dgm:t>
        <a:bodyPr/>
        <a:lstStyle/>
        <a:p>
          <a:endParaRPr lang="en-US"/>
        </a:p>
      </dgm:t>
    </dgm:pt>
    <dgm:pt modelId="{A88FDB8C-7BFE-41F8-AAF5-FEDFCAE6C268}">
      <dgm:prSet phldrT="[Text]" custT="1"/>
      <dgm:spPr/>
      <dgm:t>
        <a:bodyPr/>
        <a:lstStyle/>
        <a:p>
          <a:endParaRPr lang="en-US" sz="2200" dirty="0"/>
        </a:p>
      </dgm:t>
    </dgm:pt>
    <dgm:pt modelId="{77001298-6B95-4A88-B53D-E9EA1E376DD3}" type="parTrans" cxnId="{FEEEC386-1CE8-473C-9419-AC57782FE980}">
      <dgm:prSet/>
      <dgm:spPr/>
      <dgm:t>
        <a:bodyPr/>
        <a:lstStyle/>
        <a:p>
          <a:endParaRPr lang="en-US"/>
        </a:p>
      </dgm:t>
    </dgm:pt>
    <dgm:pt modelId="{FE82AB82-3CF2-4A01-969D-FC65CDE969D0}" type="sibTrans" cxnId="{FEEEC386-1CE8-473C-9419-AC57782FE980}">
      <dgm:prSet/>
      <dgm:spPr/>
      <dgm:t>
        <a:bodyPr/>
        <a:lstStyle/>
        <a:p>
          <a:endParaRPr lang="en-US"/>
        </a:p>
      </dgm:t>
    </dgm:pt>
    <dgm:pt modelId="{1E89007D-48E7-4961-9DF5-E2C31B197267}">
      <dgm:prSet custT="1"/>
      <dgm:spPr/>
      <dgm:t>
        <a:bodyPr/>
        <a:lstStyle/>
        <a:p>
          <a:endParaRPr lang="en-US" sz="2200" dirty="0"/>
        </a:p>
      </dgm:t>
    </dgm:pt>
    <dgm:pt modelId="{33B248AA-ED40-4D7F-B8F8-48C64F351A10}" type="parTrans" cxnId="{9DE102E6-51BB-40F1-A80B-E079EBDB040F}">
      <dgm:prSet/>
      <dgm:spPr/>
      <dgm:t>
        <a:bodyPr/>
        <a:lstStyle/>
        <a:p>
          <a:endParaRPr lang="en-US"/>
        </a:p>
      </dgm:t>
    </dgm:pt>
    <dgm:pt modelId="{57E57BD4-0EE4-4D6D-8166-8174A6043BD0}" type="sibTrans" cxnId="{9DE102E6-51BB-40F1-A80B-E079EBDB040F}">
      <dgm:prSet/>
      <dgm:spPr/>
      <dgm:t>
        <a:bodyPr/>
        <a:lstStyle/>
        <a:p>
          <a:endParaRPr lang="en-US"/>
        </a:p>
      </dgm:t>
    </dgm:pt>
    <dgm:pt modelId="{74B72ACF-49C9-4313-AC9D-57F20078C754}" type="pres">
      <dgm:prSet presAssocID="{2DE5AD87-A555-46E0-8BA1-4DBB69D9CA1E}" presName="Name0" presStyleCnt="0">
        <dgm:presLayoutVars>
          <dgm:chMax val="7"/>
          <dgm:chPref val="7"/>
          <dgm:dir/>
        </dgm:presLayoutVars>
      </dgm:prSet>
      <dgm:spPr/>
    </dgm:pt>
    <dgm:pt modelId="{4ED1C3B2-230E-4F64-AB72-1F2BF93609B6}" type="pres">
      <dgm:prSet presAssocID="{2DE5AD87-A555-46E0-8BA1-4DBB69D9CA1E}" presName="Name1" presStyleCnt="0"/>
      <dgm:spPr/>
    </dgm:pt>
    <dgm:pt modelId="{1E564349-6395-462E-B9BB-33E076D58F11}" type="pres">
      <dgm:prSet presAssocID="{2DE5AD87-A555-46E0-8BA1-4DBB69D9CA1E}" presName="cycle" presStyleCnt="0"/>
      <dgm:spPr/>
    </dgm:pt>
    <dgm:pt modelId="{65EFF639-FA26-400A-891B-97F66F99CE8F}" type="pres">
      <dgm:prSet presAssocID="{2DE5AD87-A555-46E0-8BA1-4DBB69D9CA1E}" presName="srcNode" presStyleLbl="node1" presStyleIdx="0" presStyleCnt="3"/>
      <dgm:spPr/>
    </dgm:pt>
    <dgm:pt modelId="{B416CD53-6101-42AA-8F57-76380D2AFF23}" type="pres">
      <dgm:prSet presAssocID="{2DE5AD87-A555-46E0-8BA1-4DBB69D9CA1E}" presName="conn" presStyleLbl="parChTrans1D2" presStyleIdx="0" presStyleCnt="1"/>
      <dgm:spPr/>
    </dgm:pt>
    <dgm:pt modelId="{05CE574F-9419-4F2C-84F9-495512C2F9CF}" type="pres">
      <dgm:prSet presAssocID="{2DE5AD87-A555-46E0-8BA1-4DBB69D9CA1E}" presName="extraNode" presStyleLbl="node1" presStyleIdx="0" presStyleCnt="3"/>
      <dgm:spPr/>
    </dgm:pt>
    <dgm:pt modelId="{6B7A4713-C8C2-4323-92B4-5033B5CD6372}" type="pres">
      <dgm:prSet presAssocID="{2DE5AD87-A555-46E0-8BA1-4DBB69D9CA1E}" presName="dstNode" presStyleLbl="node1" presStyleIdx="0" presStyleCnt="3"/>
      <dgm:spPr/>
    </dgm:pt>
    <dgm:pt modelId="{68F9B3EF-7D53-40B4-A83B-507AC8A4E65D}" type="pres">
      <dgm:prSet presAssocID="{1E89007D-48E7-4961-9DF5-E2C31B197267}" presName="text_1" presStyleLbl="node1" presStyleIdx="0" presStyleCnt="3">
        <dgm:presLayoutVars>
          <dgm:bulletEnabled val="1"/>
        </dgm:presLayoutVars>
      </dgm:prSet>
      <dgm:spPr/>
    </dgm:pt>
    <dgm:pt modelId="{82B835B1-F647-4020-958B-8BC3C799A590}" type="pres">
      <dgm:prSet presAssocID="{1E89007D-48E7-4961-9DF5-E2C31B197267}" presName="accent_1" presStyleCnt="0"/>
      <dgm:spPr/>
    </dgm:pt>
    <dgm:pt modelId="{93D0A9CD-AC05-4E27-8948-09C41BFE0B6B}" type="pres">
      <dgm:prSet presAssocID="{1E89007D-48E7-4961-9DF5-E2C31B197267}" presName="accentRepeatNode" presStyleLbl="solidFgAcc1" presStyleIdx="0" presStyleCnt="3"/>
      <dgm:spPr/>
    </dgm:pt>
    <dgm:pt modelId="{E880F1DD-1ED8-411E-9DEA-5B1253FF830D}" type="pres">
      <dgm:prSet presAssocID="{5F6905C5-7210-4CD4-B5FA-E8930DF3DFD0}" presName="text_2" presStyleLbl="node1" presStyleIdx="1" presStyleCnt="3">
        <dgm:presLayoutVars>
          <dgm:bulletEnabled val="1"/>
        </dgm:presLayoutVars>
      </dgm:prSet>
      <dgm:spPr/>
    </dgm:pt>
    <dgm:pt modelId="{D6E3297B-4309-4996-9518-F028D5E21B56}" type="pres">
      <dgm:prSet presAssocID="{5F6905C5-7210-4CD4-B5FA-E8930DF3DFD0}" presName="accent_2" presStyleCnt="0"/>
      <dgm:spPr/>
    </dgm:pt>
    <dgm:pt modelId="{E4AAA9BA-8FF9-4D29-9E17-D27814326996}" type="pres">
      <dgm:prSet presAssocID="{5F6905C5-7210-4CD4-B5FA-E8930DF3DFD0}" presName="accentRepeatNode" presStyleLbl="solidFgAcc1" presStyleIdx="1" presStyleCnt="3"/>
      <dgm:spPr/>
    </dgm:pt>
    <dgm:pt modelId="{FF4AF167-3D65-43F4-AFC5-3CD53FBCA77B}" type="pres">
      <dgm:prSet presAssocID="{A88FDB8C-7BFE-41F8-AAF5-FEDFCAE6C268}" presName="text_3" presStyleLbl="node1" presStyleIdx="2" presStyleCnt="3">
        <dgm:presLayoutVars>
          <dgm:bulletEnabled val="1"/>
        </dgm:presLayoutVars>
      </dgm:prSet>
      <dgm:spPr/>
    </dgm:pt>
    <dgm:pt modelId="{8395C935-57DC-4829-A064-B3849022E16C}" type="pres">
      <dgm:prSet presAssocID="{A88FDB8C-7BFE-41F8-AAF5-FEDFCAE6C268}" presName="accent_3" presStyleCnt="0"/>
      <dgm:spPr/>
    </dgm:pt>
    <dgm:pt modelId="{575E4767-D4A3-4538-AC7D-A7F1027CE914}" type="pres">
      <dgm:prSet presAssocID="{A88FDB8C-7BFE-41F8-AAF5-FEDFCAE6C268}" presName="accentRepeatNode" presStyleLbl="solidFgAcc1" presStyleIdx="2" presStyleCnt="3"/>
      <dgm:spPr/>
    </dgm:pt>
  </dgm:ptLst>
  <dgm:cxnLst>
    <dgm:cxn modelId="{AFC13545-F31F-437F-AEB9-EAE75638266F}" type="presOf" srcId="{5F6905C5-7210-4CD4-B5FA-E8930DF3DFD0}" destId="{E880F1DD-1ED8-411E-9DEA-5B1253FF830D}" srcOrd="0" destOrd="0" presId="urn:microsoft.com/office/officeart/2008/layout/VerticalCurvedList"/>
    <dgm:cxn modelId="{0D957066-6806-407A-A83E-E067383ABD4B}" type="presOf" srcId="{A88FDB8C-7BFE-41F8-AAF5-FEDFCAE6C268}" destId="{FF4AF167-3D65-43F4-AFC5-3CD53FBCA77B}" srcOrd="0" destOrd="0" presId="urn:microsoft.com/office/officeart/2008/layout/VerticalCurvedList"/>
    <dgm:cxn modelId="{42ED0F6B-3EF7-44B6-8087-3723DE3AD561}" type="presOf" srcId="{1E89007D-48E7-4961-9DF5-E2C31B197267}" destId="{68F9B3EF-7D53-40B4-A83B-507AC8A4E65D}" srcOrd="0" destOrd="0" presId="urn:microsoft.com/office/officeart/2008/layout/VerticalCurvedList"/>
    <dgm:cxn modelId="{FEEEC386-1CE8-473C-9419-AC57782FE980}" srcId="{2DE5AD87-A555-46E0-8BA1-4DBB69D9CA1E}" destId="{A88FDB8C-7BFE-41F8-AAF5-FEDFCAE6C268}" srcOrd="2" destOrd="0" parTransId="{77001298-6B95-4A88-B53D-E9EA1E376DD3}" sibTransId="{FE82AB82-3CF2-4A01-969D-FC65CDE969D0}"/>
    <dgm:cxn modelId="{AB7893A7-DA67-4C6B-8902-959A602ED51C}" type="presOf" srcId="{2DE5AD87-A555-46E0-8BA1-4DBB69D9CA1E}" destId="{74B72ACF-49C9-4313-AC9D-57F20078C754}" srcOrd="0" destOrd="0" presId="urn:microsoft.com/office/officeart/2008/layout/VerticalCurvedList"/>
    <dgm:cxn modelId="{87C3F8B3-0427-4FED-A9F2-8DF329CD2EFB}" type="presOf" srcId="{57E57BD4-0EE4-4D6D-8166-8174A6043BD0}" destId="{B416CD53-6101-42AA-8F57-76380D2AFF23}" srcOrd="0" destOrd="0" presId="urn:microsoft.com/office/officeart/2008/layout/VerticalCurvedList"/>
    <dgm:cxn modelId="{E97377D5-699F-4FE1-9BCF-2B757225B355}" srcId="{2DE5AD87-A555-46E0-8BA1-4DBB69D9CA1E}" destId="{5F6905C5-7210-4CD4-B5FA-E8930DF3DFD0}" srcOrd="1" destOrd="0" parTransId="{EFE99159-7B62-4045-A1AA-DAEA0BFEBE4D}" sibTransId="{B6D1DF18-9745-4C9D-BD67-CB3E7DECABE7}"/>
    <dgm:cxn modelId="{9DE102E6-51BB-40F1-A80B-E079EBDB040F}" srcId="{2DE5AD87-A555-46E0-8BA1-4DBB69D9CA1E}" destId="{1E89007D-48E7-4961-9DF5-E2C31B197267}" srcOrd="0" destOrd="0" parTransId="{33B248AA-ED40-4D7F-B8F8-48C64F351A10}" sibTransId="{57E57BD4-0EE4-4D6D-8166-8174A6043BD0}"/>
    <dgm:cxn modelId="{0C39C694-AE5C-4BF2-9D0C-6E17C57F1C6A}" type="presParOf" srcId="{74B72ACF-49C9-4313-AC9D-57F20078C754}" destId="{4ED1C3B2-230E-4F64-AB72-1F2BF93609B6}" srcOrd="0" destOrd="0" presId="urn:microsoft.com/office/officeart/2008/layout/VerticalCurvedList"/>
    <dgm:cxn modelId="{BAF8B4B3-0FD4-4791-A244-EFB051ED293A}" type="presParOf" srcId="{4ED1C3B2-230E-4F64-AB72-1F2BF93609B6}" destId="{1E564349-6395-462E-B9BB-33E076D58F11}" srcOrd="0" destOrd="0" presId="urn:microsoft.com/office/officeart/2008/layout/VerticalCurvedList"/>
    <dgm:cxn modelId="{903B3829-2826-47F9-8572-167B8BE99F95}" type="presParOf" srcId="{1E564349-6395-462E-B9BB-33E076D58F11}" destId="{65EFF639-FA26-400A-891B-97F66F99CE8F}" srcOrd="0" destOrd="0" presId="urn:microsoft.com/office/officeart/2008/layout/VerticalCurvedList"/>
    <dgm:cxn modelId="{BB81FD34-E78A-46B3-912E-6E52601F48A6}" type="presParOf" srcId="{1E564349-6395-462E-B9BB-33E076D58F11}" destId="{B416CD53-6101-42AA-8F57-76380D2AFF23}" srcOrd="1" destOrd="0" presId="urn:microsoft.com/office/officeart/2008/layout/VerticalCurvedList"/>
    <dgm:cxn modelId="{B45C7897-409D-457B-8F7D-23A4A2D3158C}" type="presParOf" srcId="{1E564349-6395-462E-B9BB-33E076D58F11}" destId="{05CE574F-9419-4F2C-84F9-495512C2F9CF}" srcOrd="2" destOrd="0" presId="urn:microsoft.com/office/officeart/2008/layout/VerticalCurvedList"/>
    <dgm:cxn modelId="{6395E2C0-902C-42CA-9091-00685DB8F894}" type="presParOf" srcId="{1E564349-6395-462E-B9BB-33E076D58F11}" destId="{6B7A4713-C8C2-4323-92B4-5033B5CD6372}" srcOrd="3" destOrd="0" presId="urn:microsoft.com/office/officeart/2008/layout/VerticalCurvedList"/>
    <dgm:cxn modelId="{79F66E86-0DB8-4C8B-8E7D-806B1968D65D}" type="presParOf" srcId="{4ED1C3B2-230E-4F64-AB72-1F2BF93609B6}" destId="{68F9B3EF-7D53-40B4-A83B-507AC8A4E65D}" srcOrd="1" destOrd="0" presId="urn:microsoft.com/office/officeart/2008/layout/VerticalCurvedList"/>
    <dgm:cxn modelId="{F07DD7C9-6CEA-464C-BB27-CA3405478516}" type="presParOf" srcId="{4ED1C3B2-230E-4F64-AB72-1F2BF93609B6}" destId="{82B835B1-F647-4020-958B-8BC3C799A590}" srcOrd="2" destOrd="0" presId="urn:microsoft.com/office/officeart/2008/layout/VerticalCurvedList"/>
    <dgm:cxn modelId="{C453A18F-DDCE-4755-91F9-CF95978467C8}" type="presParOf" srcId="{82B835B1-F647-4020-958B-8BC3C799A590}" destId="{93D0A9CD-AC05-4E27-8948-09C41BFE0B6B}" srcOrd="0" destOrd="0" presId="urn:microsoft.com/office/officeart/2008/layout/VerticalCurvedList"/>
    <dgm:cxn modelId="{C593F6D0-4692-4042-96D9-4848F6781309}" type="presParOf" srcId="{4ED1C3B2-230E-4F64-AB72-1F2BF93609B6}" destId="{E880F1DD-1ED8-411E-9DEA-5B1253FF830D}" srcOrd="3" destOrd="0" presId="urn:microsoft.com/office/officeart/2008/layout/VerticalCurvedList"/>
    <dgm:cxn modelId="{1AB75D34-07DC-4ACF-B5EC-833F0E9FAB70}" type="presParOf" srcId="{4ED1C3B2-230E-4F64-AB72-1F2BF93609B6}" destId="{D6E3297B-4309-4996-9518-F028D5E21B56}" srcOrd="4" destOrd="0" presId="urn:microsoft.com/office/officeart/2008/layout/VerticalCurvedList"/>
    <dgm:cxn modelId="{E4297A85-1AFC-4F0F-8B35-5B099B6AE2CF}" type="presParOf" srcId="{D6E3297B-4309-4996-9518-F028D5E21B56}" destId="{E4AAA9BA-8FF9-4D29-9E17-D27814326996}" srcOrd="0" destOrd="0" presId="urn:microsoft.com/office/officeart/2008/layout/VerticalCurvedList"/>
    <dgm:cxn modelId="{E30339E2-D89C-4A7A-A622-D79E52006B2E}" type="presParOf" srcId="{4ED1C3B2-230E-4F64-AB72-1F2BF93609B6}" destId="{FF4AF167-3D65-43F4-AFC5-3CD53FBCA77B}" srcOrd="5" destOrd="0" presId="urn:microsoft.com/office/officeart/2008/layout/VerticalCurvedList"/>
    <dgm:cxn modelId="{1C5DBAEB-10D4-4737-935C-EBD9EC79FE32}" type="presParOf" srcId="{4ED1C3B2-230E-4F64-AB72-1F2BF93609B6}" destId="{8395C935-57DC-4829-A064-B3849022E16C}" srcOrd="6" destOrd="0" presId="urn:microsoft.com/office/officeart/2008/layout/VerticalCurvedList"/>
    <dgm:cxn modelId="{FC51F006-940E-4B5B-B99F-98E149EA834D}" type="presParOf" srcId="{8395C935-57DC-4829-A064-B3849022E16C}" destId="{575E4767-D4A3-4538-AC7D-A7F1027CE9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6CD53-6101-42AA-8F57-76380D2AFF23}">
      <dsp:nvSpPr>
        <dsp:cNvPr id="0" name=""/>
        <dsp:cNvSpPr/>
      </dsp:nvSpPr>
      <dsp:spPr>
        <a:xfrm>
          <a:off x="-4877875" y="-747513"/>
          <a:ext cx="5809641" cy="5809641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9B3EF-7D53-40B4-A83B-507AC8A4E65D}">
      <dsp:nvSpPr>
        <dsp:cNvPr id="0" name=""/>
        <dsp:cNvSpPr/>
      </dsp:nvSpPr>
      <dsp:spPr>
        <a:xfrm>
          <a:off x="599265" y="431461"/>
          <a:ext cx="6881156" cy="862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9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99265" y="431461"/>
        <a:ext cx="6881156" cy="862922"/>
      </dsp:txXfrm>
    </dsp:sp>
    <dsp:sp modelId="{93D0A9CD-AC05-4E27-8948-09C41BFE0B6B}">
      <dsp:nvSpPr>
        <dsp:cNvPr id="0" name=""/>
        <dsp:cNvSpPr/>
      </dsp:nvSpPr>
      <dsp:spPr>
        <a:xfrm>
          <a:off x="59938" y="323596"/>
          <a:ext cx="1078653" cy="10786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80F1DD-1ED8-411E-9DEA-5B1253FF830D}">
      <dsp:nvSpPr>
        <dsp:cNvPr id="0" name=""/>
        <dsp:cNvSpPr/>
      </dsp:nvSpPr>
      <dsp:spPr>
        <a:xfrm>
          <a:off x="912937" y="1725845"/>
          <a:ext cx="6567484" cy="862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9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12937" y="1725845"/>
        <a:ext cx="6567484" cy="862922"/>
      </dsp:txXfrm>
    </dsp:sp>
    <dsp:sp modelId="{E4AAA9BA-8FF9-4D29-9E17-D27814326996}">
      <dsp:nvSpPr>
        <dsp:cNvPr id="0" name=""/>
        <dsp:cNvSpPr/>
      </dsp:nvSpPr>
      <dsp:spPr>
        <a:xfrm>
          <a:off x="373611" y="1617980"/>
          <a:ext cx="1078653" cy="10786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4AF167-3D65-43F4-AFC5-3CD53FBCA77B}">
      <dsp:nvSpPr>
        <dsp:cNvPr id="0" name=""/>
        <dsp:cNvSpPr/>
      </dsp:nvSpPr>
      <dsp:spPr>
        <a:xfrm>
          <a:off x="599265" y="3020229"/>
          <a:ext cx="6881156" cy="8629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494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99265" y="3020229"/>
        <a:ext cx="6881156" cy="862922"/>
      </dsp:txXfrm>
    </dsp:sp>
    <dsp:sp modelId="{575E4767-D4A3-4538-AC7D-A7F1027CE914}">
      <dsp:nvSpPr>
        <dsp:cNvPr id="0" name=""/>
        <dsp:cNvSpPr/>
      </dsp:nvSpPr>
      <dsp:spPr>
        <a:xfrm>
          <a:off x="59938" y="2912364"/>
          <a:ext cx="1078653" cy="10786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32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3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84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68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35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FAB3B0-6FD7-4126-82F9-DE71C138305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CCE248-3B27-4316-BB60-DB6E7D2515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55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8.m4a"/><Relationship Id="rId7" Type="http://schemas.openxmlformats.org/officeDocument/2006/relationships/diagramQuickStyle" Target="../diagrams/quickStyle1.xml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DD4D6F-4B1D-48D2-8DBE-7680D6457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252925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Mitigating the Foreign Body Reaction Associated with LARS Artificial Ligaments Through Delivery of IL-4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A8685-0EA6-44A9-B67B-D785A4709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FFFFFF"/>
                </a:solidFill>
              </a:rPr>
              <a:t>Catherine Trojanowski</a:t>
            </a:r>
          </a:p>
          <a:p>
            <a:pPr algn="ctr"/>
            <a:r>
              <a:rPr lang="en-US" cap="none" dirty="0">
                <a:solidFill>
                  <a:srgbClr val="FFFFFF"/>
                </a:solidFill>
              </a:rPr>
              <a:t>May 4</a:t>
            </a:r>
            <a:r>
              <a:rPr lang="en-US" cap="none" baseline="30000" dirty="0">
                <a:solidFill>
                  <a:srgbClr val="FFFFFF"/>
                </a:solidFill>
              </a:rPr>
              <a:t>th</a:t>
            </a:r>
            <a:r>
              <a:rPr lang="en-US" cap="none" dirty="0">
                <a:solidFill>
                  <a:srgbClr val="FFFFFF"/>
                </a:solidFill>
              </a:rPr>
              <a:t>,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15F7B1E0-A470-4F57-AC8F-88B0799DA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6"/>
    </mc:Choice>
    <mc:Fallback xmlns="">
      <p:transition spd="slow" advTm="11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Advantages of 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463800"/>
            <a:ext cx="6831948" cy="3931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IL-4 loaded LARS ligament: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should foster healing and improve integration into the host tissue</a:t>
            </a:r>
            <a:r>
              <a:rPr lang="en-US" sz="2400" baseline="30000" dirty="0">
                <a:solidFill>
                  <a:schemeClr val="tx1"/>
                </a:solidFill>
              </a:rPr>
              <a:t>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should result in a lower incidence of post-surgical complications and a quicker patient recovery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will give patients another surgical option that can be used to reconstruct the ACL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E0FD16-6AEF-4421-865E-78AE3231848A}"/>
              </a:ext>
            </a:extLst>
          </p:cNvPr>
          <p:cNvGrpSpPr/>
          <p:nvPr/>
        </p:nvGrpSpPr>
        <p:grpSpPr>
          <a:xfrm>
            <a:off x="8654252" y="2082801"/>
            <a:ext cx="2651599" cy="3675463"/>
            <a:chOff x="8654252" y="2082801"/>
            <a:chExt cx="2651599" cy="36754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091AA2-2CD0-4DBE-9E4A-330CDC32D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00" t="4258" r="4558" b="4530"/>
            <a:stretch/>
          </p:blipFill>
          <p:spPr>
            <a:xfrm>
              <a:off x="8654252" y="2082801"/>
              <a:ext cx="2334828" cy="32669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DC1024-36BB-45BF-9D76-CD75DA872E2D}"/>
                </a:ext>
              </a:extLst>
            </p:cNvPr>
            <p:cNvSpPr txBox="1"/>
            <p:nvPr/>
          </p:nvSpPr>
          <p:spPr>
            <a:xfrm>
              <a:off x="9821666" y="5419710"/>
              <a:ext cx="1484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12 (modified)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CAF816-4B55-4530-970F-6099232AAFF2}"/>
              </a:ext>
            </a:extLst>
          </p:cNvPr>
          <p:cNvSpPr txBox="1"/>
          <p:nvPr/>
        </p:nvSpPr>
        <p:spPr>
          <a:xfrm>
            <a:off x="0" y="6376330"/>
            <a:ext cx="12191999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Hachim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T.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LoPresti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 C. Yates, and B. N. Brown, “Shifts in macrophage phenotype at the biomaterial interface via IL-4 eluting coatings are associated with improved implant integration,”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Biomaterials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112, pp. 95–107, Jan. 2017,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10.1016/j.biomaterials.2016.10.019.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376C5737-EFA7-447E-9B37-A2BFBA16AB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424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634"/>
    </mc:Choice>
    <mc:Fallback xmlns="">
      <p:transition spd="slow" advTm="41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55FF2F-8F43-4525-ACC2-72E2E2720AAA}"/>
              </a:ext>
            </a:extLst>
          </p:cNvPr>
          <p:cNvSpPr txBox="1">
            <a:spLocks/>
          </p:cNvSpPr>
          <p:nvPr/>
        </p:nvSpPr>
        <p:spPr>
          <a:xfrm>
            <a:off x="1066800" y="2491954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A3FFE4-DF76-45D0-BD32-B3961C35E4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"/>
    </mc:Choice>
    <mc:Fallback xmlns="">
      <p:transition spd="slow" advTm="4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ACL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286000"/>
            <a:ext cx="5916972" cy="3931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ACL: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the most frequently injured ligament in the knee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be sprained or torn while playing sports that involve sudden stops or changes in direction, jumping, and landing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will not heal on its own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399101-20A9-4258-92B0-F3EC6DCA65B3}"/>
              </a:ext>
            </a:extLst>
          </p:cNvPr>
          <p:cNvSpPr txBox="1"/>
          <p:nvPr/>
        </p:nvSpPr>
        <p:spPr>
          <a:xfrm>
            <a:off x="0" y="6376330"/>
            <a:ext cx="12191999" cy="48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R.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Mascarenhas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P. B. MacDonald, “Anterior cruciate ligament reconstruction: a look at prosthetics - past, present and possible future,”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McGill J. Med.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11, no. 1, pp. 29–37, Jan. 2008,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10.26443/mjm.v11i1.409.</a:t>
            </a:r>
            <a:endParaRPr lang="en-US" sz="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“ACL injury - Symptoms and causes.” https://www.mayoclinic.org/diseases-conditions/acl-injury/symptoms-causes/syc-20350738 (accessed Feb. 16, 2021).</a:t>
            </a:r>
          </a:p>
          <a:p>
            <a:pPr marL="406400" indent="-406400">
              <a:lnSpc>
                <a:spcPct val="107000"/>
              </a:lnSpc>
            </a:pPr>
            <a:r>
              <a:rPr lang="en-US" sz="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“Anterior Cruciate Ligament (ACL) – The ultimate guide.” </a:t>
            </a:r>
            <a:r>
              <a:rPr lang="en-US" sz="800" dirty="0">
                <a:solidFill>
                  <a:schemeClr val="accent1"/>
                </a:solidFill>
              </a:rPr>
              <a:t>https://ethoshealth.com.au/anterior-cruciate-ligament-acl-ultimate-guide/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(accessed May 1, 2021).</a:t>
            </a:r>
            <a:endParaRPr lang="en-US" sz="800" dirty="0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9A668-D5F5-43C7-B26B-6790167F840C}"/>
              </a:ext>
            </a:extLst>
          </p:cNvPr>
          <p:cNvGrpSpPr/>
          <p:nvPr/>
        </p:nvGrpSpPr>
        <p:grpSpPr>
          <a:xfrm>
            <a:off x="7338922" y="2010618"/>
            <a:ext cx="4747542" cy="3931919"/>
            <a:chOff x="7338922" y="2010618"/>
            <a:chExt cx="4747542" cy="3931919"/>
          </a:xfrm>
        </p:grpSpPr>
        <p:pic>
          <p:nvPicPr>
            <p:cNvPr id="2050" name="Picture 2" descr="Anterior Cruciate Ligament (ACL) - The ultimate guide.">
              <a:extLst>
                <a:ext uri="{FF2B5EF4-FFF2-40B4-BE49-F238E27FC236}">
                  <a16:creationId xmlns:a16="http://schemas.microsoft.com/office/drawing/2014/main" id="{1FF3345E-786C-48FE-95D1-E900DF72A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922" y="2010618"/>
              <a:ext cx="4747542" cy="3931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04B850-4767-40D4-B812-D9CA42316114}"/>
                </a:ext>
              </a:extLst>
            </p:cNvPr>
            <p:cNvSpPr txBox="1"/>
            <p:nvPr/>
          </p:nvSpPr>
          <p:spPr>
            <a:xfrm>
              <a:off x="10410710" y="5603983"/>
              <a:ext cx="837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3</a:t>
              </a:r>
            </a:p>
          </p:txBody>
        </p:sp>
      </p:grp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CB96514-8C9A-4FF5-A1C0-C1E99A4F41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63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3216"/>
    </mc:Choice>
    <mc:Fallback xmlns="">
      <p:transition spd="slow" advTm="23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ACL Repair Market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86000"/>
            <a:ext cx="4194703" cy="39319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Every year, approximately 200,000 to 250,000 ACL injuries occur in the United States</a:t>
            </a:r>
            <a:r>
              <a:rPr lang="en-US" sz="2400" baseline="30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 ACL repair market size is expected to grow exponentially</a:t>
            </a:r>
            <a:r>
              <a:rPr lang="en-US" sz="2400" baseline="30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An estimated 1 billion USD is spent annually on reconstructive surgeries</a:t>
            </a:r>
            <a:r>
              <a:rPr lang="en-US" sz="2400" baseline="300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BE90D-8E91-489F-BB1A-7D1F4BF0CA6F}"/>
              </a:ext>
            </a:extLst>
          </p:cNvPr>
          <p:cNvSpPr txBox="1"/>
          <p:nvPr/>
        </p:nvSpPr>
        <p:spPr>
          <a:xfrm>
            <a:off x="0" y="6376330"/>
            <a:ext cx="12191999" cy="48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N. D.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Schilaty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“Incidence of Second Anterior Cruciate Ligament Tears and Identification of Associated Risk Factors From 2001 to 2010 Using a Geographic Database,” </a:t>
            </a:r>
            <a:r>
              <a:rPr lang="en-US" sz="8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Sport. Med.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5, no. 8, Aug. 2017,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10.1177/2325967117724196.</a:t>
            </a:r>
            <a:endParaRPr lang="en-US" sz="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“Cruciate Ligament Repair Procedures Market Size &amp; Share Report, 2025.” https://www.grandviewresearch.com/industry-analysis/cruciate-ligament-repair-procedures-market (accessed Feb. 28, 2021).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M. Joseph, C. L. Collins, N. M. Henke, E. E. Yard, S. K. Fields, and R. D. Comstock, “A Multisport Epidemiologic Comparison of Anterior Cruciate Ligament Injuries in High School Athletics,”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J. Athl. Train.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48, no. 6, pp. 810–817, 2013,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10.4085/1062-6050-48.6.03.</a:t>
            </a:r>
            <a:endParaRPr lang="en-US" sz="800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F3E8A-96A1-4CC1-BC69-BB1133AC8F24}"/>
              </a:ext>
            </a:extLst>
          </p:cNvPr>
          <p:cNvGrpSpPr/>
          <p:nvPr/>
        </p:nvGrpSpPr>
        <p:grpSpPr>
          <a:xfrm>
            <a:off x="5782732" y="2286000"/>
            <a:ext cx="5955857" cy="2851698"/>
            <a:chOff x="5782732" y="2286000"/>
            <a:chExt cx="5955857" cy="28516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26F333-DA32-4EA7-98E1-FC9AAAC20E0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" t="20666" r="5596" b="5335"/>
            <a:stretch/>
          </p:blipFill>
          <p:spPr bwMode="auto">
            <a:xfrm>
              <a:off x="5782732" y="2286000"/>
              <a:ext cx="5744593" cy="2682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DD3AA-7301-4E10-A42A-0368BB7346B1}"/>
                </a:ext>
              </a:extLst>
            </p:cNvPr>
            <p:cNvSpPr txBox="1"/>
            <p:nvPr/>
          </p:nvSpPr>
          <p:spPr>
            <a:xfrm>
              <a:off x="11316061" y="4799144"/>
              <a:ext cx="422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5</a:t>
              </a:r>
            </a:p>
          </p:txBody>
        </p:sp>
      </p:grp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9793340-9A06-474E-9208-8D369E3EB1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61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4452"/>
    </mc:Choice>
    <mc:Fallback xmlns="">
      <p:transition spd="slow" advTm="34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Artificial Ligaments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86000"/>
            <a:ext cx="5792685" cy="39319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Advantages of synthetic materials: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abundant supply and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lack of harvest site pathology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potential for accelerated rehabilitation</a:t>
            </a:r>
            <a:r>
              <a:rPr lang="en-US" sz="2400" baseline="30000" dirty="0">
                <a:solidFill>
                  <a:schemeClr val="tx1"/>
                </a:solidFill>
              </a:rPr>
              <a:t>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highly tunable properties</a:t>
            </a:r>
            <a:r>
              <a:rPr lang="en-US" sz="2400" baseline="30000" dirty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 development of a foreign body reaction restricts artificial ligaments from widespread use</a:t>
            </a:r>
            <a:r>
              <a:rPr lang="en-US" sz="2400" baseline="30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171FD-19F2-4E12-A4D5-E75764C0D650}"/>
              </a:ext>
            </a:extLst>
          </p:cNvPr>
          <p:cNvSpPr txBox="1"/>
          <p:nvPr/>
        </p:nvSpPr>
        <p:spPr>
          <a:xfrm>
            <a:off x="0" y="6333549"/>
            <a:ext cx="12191999" cy="548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[7] 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Legnani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 Ventura, C. Terzaghi, E. Borgo, and W.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Albisetti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“Anterior cruciate ligament reconstruction with synthetic grafts. A review of literature,” 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Int. </a:t>
            </a:r>
            <a:r>
              <a:rPr lang="en-US" sz="7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34, no. 4, pp. 465–471, Apr. 2010,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10.1007/s00264-010-0963-2.</a:t>
            </a:r>
          </a:p>
          <a:p>
            <a:pPr marL="406400" marR="0" indent="-406400">
              <a:lnSpc>
                <a:spcPct val="107000"/>
              </a:lnSpc>
              <a:spcBef>
                <a:spcPts val="0"/>
              </a:spcBef>
            </a:pP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[8] 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Corradetti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Immune Response to Implanted Materials and Devices: The Impact of the Immune System on the Success of an Implant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1st ed. Switzerland: Springer International Publishing, 2017.</a:t>
            </a:r>
            <a:endParaRPr lang="en-US" sz="7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[9]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Z. P.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Sinagra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Kop, M.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Pabbruwe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Parry, and G. Clark, “Foreign Body Reaction Associated With Artificial LARS Ligaments: A Retrieval Study,” </a:t>
            </a:r>
            <a:r>
              <a:rPr lang="en-US" sz="7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Sport. Med.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6, no. 12, Dec. 2018,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10.1177/2325967118811604.</a:t>
            </a:r>
          </a:p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[10] 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“Masterclass: LARS – Part I. A new way forward for ACL reconstruction?.” https://www.sportsinjurybulletin.com/masterclass-a-new-way-forward-for-acl-reconstruction/ (accessed May 1, 2021).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4EC1DF-AFC5-49C9-9776-DDA9EDBC3134}"/>
              </a:ext>
            </a:extLst>
          </p:cNvPr>
          <p:cNvGrpSpPr/>
          <p:nvPr/>
        </p:nvGrpSpPr>
        <p:grpSpPr>
          <a:xfrm>
            <a:off x="7371425" y="2401410"/>
            <a:ext cx="4725666" cy="3121656"/>
            <a:chOff x="7371425" y="2401410"/>
            <a:chExt cx="4725666" cy="3121656"/>
          </a:xfrm>
        </p:grpSpPr>
        <p:pic>
          <p:nvPicPr>
            <p:cNvPr id="4102" name="Picture 6" descr="Masterclass: LARS - Part I. A new way forward for ACL reconstruction?">
              <a:extLst>
                <a:ext uri="{FF2B5EF4-FFF2-40B4-BE49-F238E27FC236}">
                  <a16:creationId xmlns:a16="http://schemas.microsoft.com/office/drawing/2014/main" id="{CDF847C4-6A43-45CA-B11D-4307F6D5A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425" y="2401410"/>
              <a:ext cx="4270108" cy="295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0697D-D0A3-4F34-9985-236E756FF4A7}"/>
                </a:ext>
              </a:extLst>
            </p:cNvPr>
            <p:cNvSpPr txBox="1"/>
            <p:nvPr/>
          </p:nvSpPr>
          <p:spPr>
            <a:xfrm>
              <a:off x="11641533" y="5184512"/>
              <a:ext cx="455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10</a:t>
              </a:r>
            </a:p>
          </p:txBody>
        </p:sp>
      </p:grp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C56DD554-9023-465B-99BB-1B5134B324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28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1782"/>
    </mc:Choice>
    <mc:Fallback xmlns="">
      <p:transition spd="slow" advTm="5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Foreign Body Reaction Associated with LARS Ligaments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86000"/>
            <a:ext cx="6724840" cy="39319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The Ligament Augmentation and Reconstruction System (LARS) artificial ligament has been associated with the foreign body reaction</a:t>
            </a:r>
            <a:r>
              <a:rPr lang="en-US" sz="2400" baseline="30000" dirty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Foreign body giant cells form due to a prolonged presence of pro-inflammatory (M1) macrophages</a:t>
            </a:r>
            <a:r>
              <a:rPr lang="en-US" sz="2400" baseline="30000" dirty="0">
                <a:solidFill>
                  <a:schemeClr val="tx1"/>
                </a:solidFill>
              </a:rPr>
              <a:t>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Early-stage macrophage polarization towards an anti-inflammatory/regulatory (M2) phenotype mitigates the foreign body reaction</a:t>
            </a:r>
            <a:r>
              <a:rPr lang="en-US" sz="2400" baseline="30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CD451-421C-4356-8CE4-A3B56673BBBE}"/>
              </a:ext>
            </a:extLst>
          </p:cNvPr>
          <p:cNvSpPr txBox="1"/>
          <p:nvPr/>
        </p:nvSpPr>
        <p:spPr>
          <a:xfrm>
            <a:off x="0" y="6333549"/>
            <a:ext cx="12191999" cy="548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[9]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Z. P.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Sinagra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Kop, M.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Pabbruwe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Parry, and G. Clark, “Foreign Body Reaction Associated With Artificial LARS Ligaments: A Retrieval Study,” </a:t>
            </a:r>
            <a:r>
              <a:rPr lang="en-US" sz="7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Orthop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Sport. Med.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6, no. 12, Dec. 2018,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10.1177/2325967118811604.</a:t>
            </a:r>
          </a:p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[11] 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Sridharan, A. R. Cameron, D. J. Kelly, C. J. Kearney, and F. J. O’Brien, “Biomaterial based modulation of macrophage polarization: a review and suggested design principles,” 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Today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18, no. 6. pp. 313–325, 2015,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10.1016/j.mattod.2015.01.019.</a:t>
            </a:r>
          </a:p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 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Hachim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T.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LoPresti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 C. Yates, and B. N. Brown, “Shifts in macrophage phenotype at the biomaterial interface via IL-4 eluting coatings are associated with improved implant integration,” 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Biomaterials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112, pp. 95–107, Jan. 2017,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10.1016/j.biomaterials.2016.10.019.</a:t>
            </a:r>
          </a:p>
          <a:p>
            <a:pPr marL="406400" indent="-406400">
              <a:lnSpc>
                <a:spcPct val="107000"/>
              </a:lnSpc>
            </a:pP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[13]</a:t>
            </a: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Sun 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al.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“Autografts vs Synthetics for Cruciate Ligament Reconstruction: A Systematic Review and Meta‐Analysis,” </a:t>
            </a:r>
            <a:r>
              <a:rPr lang="en-US" sz="700" i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Orthop</a:t>
            </a:r>
            <a:r>
              <a:rPr lang="en-US" sz="7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Surg.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12, no. 2, Apr. 2020, </a:t>
            </a:r>
            <a:r>
              <a:rPr lang="en-US" sz="7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7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10.1111/os.12662.</a:t>
            </a:r>
            <a:endParaRPr lang="en-US" sz="7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DCFF0-033B-4798-BF83-336972BA6CDC}"/>
              </a:ext>
            </a:extLst>
          </p:cNvPr>
          <p:cNvGrpSpPr/>
          <p:nvPr/>
        </p:nvGrpSpPr>
        <p:grpSpPr>
          <a:xfrm>
            <a:off x="8147031" y="1833322"/>
            <a:ext cx="3226447" cy="4442412"/>
            <a:chOff x="8147031" y="1833322"/>
            <a:chExt cx="3226447" cy="44424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D2E051-68F5-49AF-8EFC-103FD41F0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7031" y="1833322"/>
              <a:ext cx="3007175" cy="42780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74B438-95B8-48AC-8A11-7CDBC4E0B606}"/>
                </a:ext>
              </a:extLst>
            </p:cNvPr>
            <p:cNvSpPr txBox="1"/>
            <p:nvPr/>
          </p:nvSpPr>
          <p:spPr>
            <a:xfrm>
              <a:off x="10917920" y="5937180"/>
              <a:ext cx="455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13</a:t>
              </a:r>
            </a:p>
          </p:txBody>
        </p:sp>
      </p:grp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A4214AA5-B2FA-4E7C-AB9F-1825325F18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30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620"/>
    </mc:Choice>
    <mc:Fallback xmlns="">
      <p:transition spd="slow" advTm="36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79" y="1884932"/>
            <a:ext cx="10159605" cy="113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design of current LARS artificial ligaments can be improved by incorporating IL-4, an M2 polarizing cytokine, within a coating made from alternating layers of oppositely charged polyelectrolytes</a:t>
            </a:r>
            <a:r>
              <a:rPr lang="en-US" sz="2400" baseline="300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6A33D-5E98-4369-9345-6DCB1DF27E73}"/>
              </a:ext>
            </a:extLst>
          </p:cNvPr>
          <p:cNvSpPr txBox="1"/>
          <p:nvPr/>
        </p:nvSpPr>
        <p:spPr>
          <a:xfrm>
            <a:off x="0" y="6376330"/>
            <a:ext cx="12191999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Hachim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T.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LoPresti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 C. Yates, and B. N. Brown, “Shifts in macrophage phenotype at the biomaterial interface via IL-4 eluting coatings are associated with improved implant integration,”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Biomaterials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112, pp. 95–107, Jan. 2017,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10.1016/j.biomaterials.2016.10.019.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A86F70-6C7C-499D-BE76-A57C2FE0C616}"/>
              </a:ext>
            </a:extLst>
          </p:cNvPr>
          <p:cNvGrpSpPr/>
          <p:nvPr/>
        </p:nvGrpSpPr>
        <p:grpSpPr>
          <a:xfrm>
            <a:off x="4959066" y="3018407"/>
            <a:ext cx="3747991" cy="3357923"/>
            <a:chOff x="4959066" y="3018407"/>
            <a:chExt cx="3747991" cy="33579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AD8008-F0CE-40F7-8C5A-D28CEF0A6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00" t="4258" r="4558" b="4530"/>
            <a:stretch/>
          </p:blipFill>
          <p:spPr>
            <a:xfrm>
              <a:off x="4959066" y="3018407"/>
              <a:ext cx="2334828" cy="32669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E5AC71-E3EC-44EA-A37B-AA3ED7391F28}"/>
                </a:ext>
              </a:extLst>
            </p:cNvPr>
            <p:cNvSpPr txBox="1"/>
            <p:nvPr/>
          </p:nvSpPr>
          <p:spPr>
            <a:xfrm>
              <a:off x="7222872" y="6037776"/>
              <a:ext cx="1484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12 (modified)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567A33-8C4F-49AA-8617-D43DFBBFF2EC}"/>
              </a:ext>
            </a:extLst>
          </p:cNvPr>
          <p:cNvCxnSpPr>
            <a:cxnSpLocks/>
          </p:cNvCxnSpPr>
          <p:nvPr/>
        </p:nvCxnSpPr>
        <p:spPr>
          <a:xfrm flipH="1">
            <a:off x="6256981" y="3034438"/>
            <a:ext cx="1489754" cy="26308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0C9127-5A89-4181-A01C-E4F7456CDBBA}"/>
              </a:ext>
            </a:extLst>
          </p:cNvPr>
          <p:cNvCxnSpPr>
            <a:cxnSpLocks/>
          </p:cNvCxnSpPr>
          <p:nvPr/>
        </p:nvCxnSpPr>
        <p:spPr>
          <a:xfrm flipH="1" flipV="1">
            <a:off x="7080708" y="3971135"/>
            <a:ext cx="1489754" cy="9944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9B80E6-89BC-4457-BC22-14E3CEDEFBBB}"/>
              </a:ext>
            </a:extLst>
          </p:cNvPr>
          <p:cNvCxnSpPr>
            <a:cxnSpLocks/>
          </p:cNvCxnSpPr>
          <p:nvPr/>
        </p:nvCxnSpPr>
        <p:spPr>
          <a:xfrm flipH="1">
            <a:off x="7080708" y="4070575"/>
            <a:ext cx="1489754" cy="17967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D561C4-C521-4BA4-940B-7C102C47FF39}"/>
              </a:ext>
            </a:extLst>
          </p:cNvPr>
          <p:cNvCxnSpPr>
            <a:cxnSpLocks/>
          </p:cNvCxnSpPr>
          <p:nvPr/>
        </p:nvCxnSpPr>
        <p:spPr>
          <a:xfrm>
            <a:off x="4404360" y="5501640"/>
            <a:ext cx="1327823" cy="53613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D72512-CFD4-46EE-AF0A-357696E52D13}"/>
              </a:ext>
            </a:extLst>
          </p:cNvPr>
          <p:cNvSpPr txBox="1"/>
          <p:nvPr/>
        </p:nvSpPr>
        <p:spPr>
          <a:xfrm>
            <a:off x="7752317" y="2787425"/>
            <a:ext cx="858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IL-4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261051-C8B0-466F-B1FC-3414E3A57AC8}"/>
              </a:ext>
            </a:extLst>
          </p:cNvPr>
          <p:cNvSpPr txBox="1"/>
          <p:nvPr/>
        </p:nvSpPr>
        <p:spPr>
          <a:xfrm>
            <a:off x="2520100" y="5237007"/>
            <a:ext cx="1884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LARS ligament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7761F7-42CC-4C39-A99F-272BF3171AC1}"/>
              </a:ext>
            </a:extLst>
          </p:cNvPr>
          <p:cNvSpPr txBox="1"/>
          <p:nvPr/>
        </p:nvSpPr>
        <p:spPr>
          <a:xfrm>
            <a:off x="8557079" y="3855131"/>
            <a:ext cx="287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Polyelectrolyte coating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660EFDC-9120-4388-A0FF-5C5D73378B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035"/>
    </mc:Choice>
    <mc:Fallback xmlns="">
      <p:transition spd="slow" advTm="21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Layer by Layer (LbL) Procedure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FA8279E-94C9-484B-8D58-B7D97064FBAD}"/>
              </a:ext>
            </a:extLst>
          </p:cNvPr>
          <p:cNvGrpSpPr/>
          <p:nvPr/>
        </p:nvGrpSpPr>
        <p:grpSpPr>
          <a:xfrm>
            <a:off x="1899562" y="1846491"/>
            <a:ext cx="8392876" cy="4561840"/>
            <a:chOff x="1899562" y="1846491"/>
            <a:chExt cx="8392876" cy="4561840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0965C58-E3D0-4F33-9043-9561E9A2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9562" y="1846491"/>
              <a:ext cx="8392876" cy="4452709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DF980B2-C4AB-4DC6-98C8-1EBD56288D4E}"/>
                </a:ext>
              </a:extLst>
            </p:cNvPr>
            <p:cNvSpPr txBox="1"/>
            <p:nvPr/>
          </p:nvSpPr>
          <p:spPr>
            <a:xfrm>
              <a:off x="7527673" y="6069777"/>
              <a:ext cx="1484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12 (modified)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0C9282AF-4CF4-47C0-979E-38B10163E3D1}"/>
              </a:ext>
            </a:extLst>
          </p:cNvPr>
          <p:cNvSpPr txBox="1"/>
          <p:nvPr/>
        </p:nvSpPr>
        <p:spPr>
          <a:xfrm>
            <a:off x="0" y="6376330"/>
            <a:ext cx="12191999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[12]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Hachim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S. T.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LoPresti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 C. Yates, and B. N. Brown, “Shifts in macrophage phenotype at the biomaterial interface via IL-4 eluting coatings are associated with improved implant integration,”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Biomaterials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112, pp. 95–107, Jan. 2017,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10.1016/j.biomaterials.2016.10.019.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C81ECF-0958-4EFE-A528-BA3DA0FDEA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20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391"/>
    </mc:Choice>
    <mc:Fallback xmlns="">
      <p:transition spd="slow" advTm="30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Specific Aims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3B161C-1F3A-4977-B94A-90621AC0C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373997"/>
              </p:ext>
            </p:extLst>
          </p:nvPr>
        </p:nvGraphicFramePr>
        <p:xfrm>
          <a:off x="2586565" y="1891453"/>
          <a:ext cx="7539567" cy="431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5FA50C-A80A-4300-A00D-3F65BA2C1B33}"/>
              </a:ext>
            </a:extLst>
          </p:cNvPr>
          <p:cNvSpPr txBox="1"/>
          <p:nvPr/>
        </p:nvSpPr>
        <p:spPr>
          <a:xfrm>
            <a:off x="3013812" y="25134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C1A39-4814-4542-B08D-398A2160CC02}"/>
              </a:ext>
            </a:extLst>
          </p:cNvPr>
          <p:cNvSpPr txBox="1"/>
          <p:nvPr/>
        </p:nvSpPr>
        <p:spPr>
          <a:xfrm>
            <a:off x="3353970" y="3802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47A82-76FB-4F14-9FC2-2B2AA67086E0}"/>
              </a:ext>
            </a:extLst>
          </p:cNvPr>
          <p:cNvSpPr txBox="1"/>
          <p:nvPr/>
        </p:nvSpPr>
        <p:spPr>
          <a:xfrm>
            <a:off x="3013812" y="50916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9FB42-48C3-4D16-83C8-CE1ECE96BEA6}"/>
              </a:ext>
            </a:extLst>
          </p:cNvPr>
          <p:cNvSpPr txBox="1"/>
          <p:nvPr/>
        </p:nvSpPr>
        <p:spPr>
          <a:xfrm>
            <a:off x="3781217" y="2359517"/>
            <a:ext cx="6251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Investigate techniques for introducing a negative charge onto the surface of LARS ligaments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73590-13F1-4682-9865-4DA591ED7323}"/>
              </a:ext>
            </a:extLst>
          </p:cNvPr>
          <p:cNvSpPr txBox="1"/>
          <p:nvPr/>
        </p:nvSpPr>
        <p:spPr>
          <a:xfrm>
            <a:off x="4026751" y="3664039"/>
            <a:ext cx="6006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Investigate the characteristics and performance of the IL-4 loaded LbL coating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A7982-D5A6-44F0-BC86-383B41509B2A}"/>
              </a:ext>
            </a:extLst>
          </p:cNvPr>
          <p:cNvSpPr txBox="1"/>
          <p:nvPr/>
        </p:nvSpPr>
        <p:spPr>
          <a:xfrm>
            <a:off x="3781217" y="4963331"/>
            <a:ext cx="6251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Test the performance of IL-4 loaded LARS ligaments </a:t>
            </a:r>
            <a:r>
              <a:rPr lang="en-US" sz="2200" i="1" dirty="0">
                <a:solidFill>
                  <a:schemeClr val="tx1"/>
                </a:solidFill>
              </a:rPr>
              <a:t>in vitro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i="1" dirty="0">
                <a:solidFill>
                  <a:schemeClr val="tx1"/>
                </a:solidFill>
              </a:rPr>
              <a:t>in vivo</a:t>
            </a:r>
            <a:endParaRPr lang="en-US" sz="22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5D29054D-9A3F-473F-8B98-0BBFD049D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85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2878"/>
    </mc:Choice>
    <mc:Fallback xmlns="">
      <p:transition spd="slow" advTm="92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CBD-85B7-41D5-AC2A-1C55A93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AB6B-7E97-444A-9FE7-AB78937E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88914"/>
            <a:ext cx="10058401" cy="39319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Exposing macrophages to 0.5 ng/mL of IL-4 </a:t>
            </a:r>
            <a:r>
              <a:rPr lang="en-US" sz="2400" i="1" dirty="0">
                <a:solidFill>
                  <a:schemeClr val="tx1"/>
                </a:solidFill>
              </a:rPr>
              <a:t>in vitro</a:t>
            </a:r>
            <a:r>
              <a:rPr lang="en-US" sz="2400" dirty="0">
                <a:solidFill>
                  <a:schemeClr val="tx1"/>
                </a:solidFill>
              </a:rPr>
              <a:t> caused significant downregulation of TNF-α and upregulation of CD206, Arg1, and IRF4</a:t>
            </a:r>
            <a:r>
              <a:rPr lang="en-US" sz="2400" baseline="30000" dirty="0">
                <a:solidFill>
                  <a:schemeClr val="tx1"/>
                </a:solidFill>
              </a:rPr>
              <a:t>14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B54F2E-3DBB-4A65-8F54-DAA56C29CE6C}"/>
              </a:ext>
            </a:extLst>
          </p:cNvPr>
          <p:cNvGrpSpPr/>
          <p:nvPr/>
        </p:nvGrpSpPr>
        <p:grpSpPr>
          <a:xfrm>
            <a:off x="1371600" y="2921380"/>
            <a:ext cx="9367837" cy="3204196"/>
            <a:chOff x="1371600" y="2921380"/>
            <a:chExt cx="9367837" cy="32041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5C53DC-26B2-40AF-A4C2-0951A346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2562" y="2921380"/>
              <a:ext cx="928687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563C52-73FC-4F69-B200-7AA158DB9435}"/>
                </a:ext>
              </a:extLst>
            </p:cNvPr>
            <p:cNvSpPr txBox="1"/>
            <p:nvPr/>
          </p:nvSpPr>
          <p:spPr>
            <a:xfrm>
              <a:off x="1371600" y="5787022"/>
              <a:ext cx="1507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 dirty="0"/>
                <a:t>14 (modified)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412F98C-BECE-46ED-8103-795901EEB5F3}"/>
              </a:ext>
            </a:extLst>
          </p:cNvPr>
          <p:cNvSpPr/>
          <p:nvPr/>
        </p:nvSpPr>
        <p:spPr>
          <a:xfrm>
            <a:off x="2235200" y="3090333"/>
            <a:ext cx="1151467" cy="33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71DEE-944F-4C04-A660-D6A0E6553CFE}"/>
              </a:ext>
            </a:extLst>
          </p:cNvPr>
          <p:cNvSpPr/>
          <p:nvPr/>
        </p:nvSpPr>
        <p:spPr>
          <a:xfrm>
            <a:off x="4499505" y="3090333"/>
            <a:ext cx="5897562" cy="33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272E2-7429-4929-9FB3-9695A75A0C2E}"/>
              </a:ext>
            </a:extLst>
          </p:cNvPr>
          <p:cNvSpPr txBox="1"/>
          <p:nvPr/>
        </p:nvSpPr>
        <p:spPr>
          <a:xfrm>
            <a:off x="0" y="6376330"/>
            <a:ext cx="12191999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lnSpc>
                <a:spcPct val="107000"/>
              </a:lnSpc>
            </a:pP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[14] 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J.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Pajarinen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al.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“Modulation of mouse macrophage polarization in vitro using IL‐4 delivery by osmotic pumps,” </a:t>
            </a:r>
            <a:r>
              <a:rPr lang="en-US" sz="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J. Biomed. Mater. Res.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103, no. 4, pp. 1339–1345, Apr. 2015, </a:t>
            </a:r>
            <a:r>
              <a:rPr lang="en-US" sz="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10.1002/jbm.a.35278.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AF8C9E77-251A-4811-A5CA-CF04F436340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80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231"/>
    </mc:Choice>
    <mc:Fallback xmlns="">
      <p:transition spd="slow" advTm="3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7|3|1.6|1.9|3.6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6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3|2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8.7|3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1|5.3|6.4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682</TotalTime>
  <Words>1421</Words>
  <Application>Microsoft Office PowerPoint</Application>
  <PresentationFormat>Widescreen</PresentationFormat>
  <Paragraphs>70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Mitigating the Foreign Body Reaction Associated with LARS Artificial Ligaments Through Delivery of IL-4</vt:lpstr>
      <vt:lpstr>ACL Injuries</vt:lpstr>
      <vt:lpstr>ACL Repair Market Size</vt:lpstr>
      <vt:lpstr>Artificial Ligaments</vt:lpstr>
      <vt:lpstr>Foreign Body Reaction Associated with LARS Ligaments</vt:lpstr>
      <vt:lpstr>Proposed Solution</vt:lpstr>
      <vt:lpstr>Layer by Layer (LbL) Procedure</vt:lpstr>
      <vt:lpstr>Specific Aims</vt:lpstr>
      <vt:lpstr>Feasibility</vt:lpstr>
      <vt:lpstr>Advantages of Proposed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Trojanowski, Catherine</dc:creator>
  <cp:lastModifiedBy>Trojanowski, Catherine</cp:lastModifiedBy>
  <cp:revision>79</cp:revision>
  <dcterms:created xsi:type="dcterms:W3CDTF">2021-05-01T17:36:39Z</dcterms:created>
  <dcterms:modified xsi:type="dcterms:W3CDTF">2021-05-04T00:28:36Z</dcterms:modified>
</cp:coreProperties>
</file>